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jE6ToeObMaIfZB/YbwxQV2r9KX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customschemas.google.com/relationships/presentationmetadata" Target="meta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jpg>
</file>

<file path=ppt/media/image4.gif>
</file>

<file path=ppt/media/image5.png>
</file>

<file path=ppt/media/image6.jpg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物件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6" name="Google Shape;26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項物件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對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內容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圖片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7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/>
              <a:t>Get Started with </a:t>
            </a:r>
            <a:r>
              <a:rPr lang="en-US">
                <a:solidFill>
                  <a:srgbClr val="FFC000"/>
                </a:solidFill>
              </a:rPr>
              <a:t>RStudio</a:t>
            </a:r>
            <a:endParaRPr/>
          </a:p>
        </p:txBody>
      </p:sp>
      <p:sp>
        <p:nvSpPr>
          <p:cNvPr id="85" name="Google Shape;85;p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Now Try Yourself: Hello World !</a:t>
            </a:r>
            <a:endParaRPr/>
          </a:p>
        </p:txBody>
      </p:sp>
      <p:sp>
        <p:nvSpPr>
          <p:cNvPr id="158" name="Google Shape;158;p10"/>
          <p:cNvSpPr txBox="1"/>
          <p:nvPr>
            <p:ph idx="1" type="body"/>
          </p:nvPr>
        </p:nvSpPr>
        <p:spPr>
          <a:xfrm>
            <a:off x="838200" y="1825625"/>
            <a:ext cx="4542691" cy="6010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</a:pPr>
            <a:r>
              <a:rPr b="1" lang="en-US">
                <a:solidFill>
                  <a:srgbClr val="FFC000"/>
                </a:solidFill>
              </a:rPr>
              <a:t>STEP</a:t>
            </a:r>
            <a:r>
              <a:rPr lang="en-US"/>
              <a:t> write (paste) R program</a:t>
            </a:r>
            <a:endParaRPr/>
          </a:p>
        </p:txBody>
      </p:sp>
      <p:sp>
        <p:nvSpPr>
          <p:cNvPr id="159" name="Google Shape;159;p10"/>
          <p:cNvSpPr/>
          <p:nvPr/>
        </p:nvSpPr>
        <p:spPr>
          <a:xfrm>
            <a:off x="929055" y="3201707"/>
            <a:ext cx="4372708" cy="1077218"/>
          </a:xfrm>
          <a:prstGeom prst="rect">
            <a:avLst/>
          </a:prstGeom>
          <a:noFill/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rgbClr val="F4B081"/>
                </a:solidFill>
                <a:latin typeface="Calibri"/>
                <a:ea typeface="Calibri"/>
                <a:cs typeface="Calibri"/>
                <a:sym typeface="Calibri"/>
              </a:rPr>
              <a:t>greeting_string &lt;- "Hello Text Analysis"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rgbClr val="F4B081"/>
                </a:solidFill>
                <a:latin typeface="Calibri"/>
                <a:ea typeface="Calibri"/>
                <a:cs typeface="Calibri"/>
                <a:sym typeface="Calibri"/>
              </a:rPr>
              <a:t>print(greeting_string)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rgbClr val="F4B08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rgbClr val="F4B081"/>
                </a:solidFill>
                <a:latin typeface="Calibri"/>
                <a:ea typeface="Calibri"/>
                <a:cs typeface="Calibri"/>
                <a:sym typeface="Calibri"/>
              </a:rPr>
              <a:t>plot(cars)</a:t>
            </a:r>
            <a:endParaRPr i="1" sz="1600">
              <a:solidFill>
                <a:srgbClr val="F4B08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0"/>
          <p:cNvSpPr/>
          <p:nvPr/>
        </p:nvSpPr>
        <p:spPr>
          <a:xfrm>
            <a:off x="838200" y="2561614"/>
            <a:ext cx="41052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paste the following sample to your editor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8623" y="1851465"/>
            <a:ext cx="6264411" cy="4854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Now Try Yourself: Hello World !</a:t>
            </a:r>
            <a:endParaRPr/>
          </a:p>
        </p:txBody>
      </p:sp>
      <p:sp>
        <p:nvSpPr>
          <p:cNvPr id="167" name="Google Shape;167;p11"/>
          <p:cNvSpPr txBox="1"/>
          <p:nvPr>
            <p:ph idx="1" type="body"/>
          </p:nvPr>
        </p:nvSpPr>
        <p:spPr>
          <a:xfrm>
            <a:off x="838200" y="1825625"/>
            <a:ext cx="5588977" cy="6010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</a:pPr>
            <a:r>
              <a:rPr b="1" lang="en-US">
                <a:solidFill>
                  <a:srgbClr val="FFC000"/>
                </a:solidFill>
              </a:rPr>
              <a:t>STEP</a:t>
            </a:r>
            <a:r>
              <a:rPr lang="en-US"/>
              <a:t> run code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/>
          </a:p>
        </p:txBody>
      </p:sp>
      <p:grpSp>
        <p:nvGrpSpPr>
          <p:cNvPr id="168" name="Google Shape;168;p11"/>
          <p:cNvGrpSpPr/>
          <p:nvPr/>
        </p:nvGrpSpPr>
        <p:grpSpPr>
          <a:xfrm>
            <a:off x="838200" y="3166458"/>
            <a:ext cx="3583225" cy="1338828"/>
            <a:chOff x="835328" y="3614866"/>
            <a:chExt cx="3583225" cy="1338828"/>
          </a:xfrm>
        </p:grpSpPr>
        <p:sp>
          <p:nvSpPr>
            <p:cNvPr id="169" name="Google Shape;169;p11"/>
            <p:cNvSpPr/>
            <p:nvPr/>
          </p:nvSpPr>
          <p:spPr>
            <a:xfrm>
              <a:off x="835328" y="3614866"/>
              <a:ext cx="3583225" cy="13388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select all of your code, </a:t>
              </a:r>
              <a:endParaRPr/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then click </a:t>
              </a:r>
              <a:r>
                <a:rPr i="1" lang="en-US" sz="1800">
                  <a:solidFill>
                    <a:srgbClr val="FFC000"/>
                  </a:solidFill>
                  <a:latin typeface="Calibri"/>
                  <a:ea typeface="Calibri"/>
                  <a:cs typeface="Calibri"/>
                  <a:sym typeface="Calibri"/>
                </a:rPr>
                <a:t>“run”</a:t>
              </a: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button </a:t>
              </a:r>
              <a:endParaRPr/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or press </a:t>
              </a:r>
              <a:r>
                <a:rPr i="1" lang="en-US" sz="1800">
                  <a:solidFill>
                    <a:srgbClr val="FFC000"/>
                  </a:solidFill>
                  <a:latin typeface="Calibri"/>
                  <a:ea typeface="Calibri"/>
                  <a:cs typeface="Calibri"/>
                  <a:sym typeface="Calibri"/>
                </a:rPr>
                <a:t>Ctrl + Enter</a:t>
              </a: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to execute code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70" name="Google Shape;170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70287" y="4218840"/>
              <a:ext cx="523948" cy="20957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1" name="Google Shape;171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74324" y="1690688"/>
            <a:ext cx="6412570" cy="4969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Now Try Yourself: Hello World !</a:t>
            </a:r>
            <a:endParaRPr/>
          </a:p>
        </p:txBody>
      </p:sp>
      <p:sp>
        <p:nvSpPr>
          <p:cNvPr id="177" name="Google Shape;177;p12"/>
          <p:cNvSpPr txBox="1"/>
          <p:nvPr>
            <p:ph idx="1" type="body"/>
          </p:nvPr>
        </p:nvSpPr>
        <p:spPr>
          <a:xfrm>
            <a:off x="838200" y="1825625"/>
            <a:ext cx="5588977" cy="6010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STEP: check</a:t>
            </a:r>
            <a:endParaRPr/>
          </a:p>
        </p:txBody>
      </p:sp>
      <p:sp>
        <p:nvSpPr>
          <p:cNvPr id="178" name="Google Shape;178;p12"/>
          <p:cNvSpPr/>
          <p:nvPr/>
        </p:nvSpPr>
        <p:spPr>
          <a:xfrm>
            <a:off x="838200" y="3027607"/>
            <a:ext cx="3964483" cy="1338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variable values, in </a:t>
            </a:r>
            <a:r>
              <a:rPr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tab “</a:t>
            </a:r>
            <a:r>
              <a:rPr i="1"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Environment</a:t>
            </a:r>
            <a:r>
              <a:rPr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execution output, in </a:t>
            </a:r>
            <a:r>
              <a:rPr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tab “</a:t>
            </a:r>
            <a:r>
              <a:rPr i="1"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Console</a:t>
            </a:r>
            <a:r>
              <a:rPr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rendered plot, in </a:t>
            </a:r>
            <a:r>
              <a:rPr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tab “</a:t>
            </a:r>
            <a:r>
              <a:rPr i="1"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Plots</a:t>
            </a:r>
            <a:r>
              <a:rPr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7416" y="1825625"/>
            <a:ext cx="6321831" cy="4904688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/>
          <p:nvPr/>
        </p:nvSpPr>
        <p:spPr>
          <a:xfrm>
            <a:off x="9117623" y="2242038"/>
            <a:ext cx="501162" cy="18463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2"/>
          <p:cNvSpPr/>
          <p:nvPr/>
        </p:nvSpPr>
        <p:spPr>
          <a:xfrm>
            <a:off x="5666643" y="4829907"/>
            <a:ext cx="501162" cy="18463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2"/>
          <p:cNvSpPr/>
          <p:nvPr/>
        </p:nvSpPr>
        <p:spPr>
          <a:xfrm>
            <a:off x="9299948" y="4252108"/>
            <a:ext cx="388327" cy="160317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Why RStudio?</a:t>
            </a:r>
            <a:endParaRPr/>
          </a:p>
        </p:txBody>
      </p:sp>
      <p:sp>
        <p:nvSpPr>
          <p:cNvPr id="91" name="Google Shape;91;p2"/>
          <p:cNvSpPr txBox="1"/>
          <p:nvPr>
            <p:ph idx="1" type="body"/>
          </p:nvPr>
        </p:nvSpPr>
        <p:spPr>
          <a:xfrm>
            <a:off x="838200" y="1690688"/>
            <a:ext cx="10515600" cy="10230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/>
              <a:t>R Studio is an </a:t>
            </a:r>
            <a:r>
              <a:rPr lang="en-US" sz="2400">
                <a:solidFill>
                  <a:schemeClr val="accent4"/>
                </a:solidFill>
              </a:rPr>
              <a:t>IDE</a:t>
            </a:r>
            <a:r>
              <a:rPr lang="en-US" sz="2400"/>
              <a:t> </a:t>
            </a:r>
            <a:r>
              <a:rPr lang="en-US" sz="2400">
                <a:solidFill>
                  <a:schemeClr val="accent4"/>
                </a:solidFill>
              </a:rPr>
              <a:t>(</a:t>
            </a:r>
            <a:r>
              <a:rPr i="1" lang="en-US" sz="2400">
                <a:solidFill>
                  <a:schemeClr val="accent4"/>
                </a:solidFill>
              </a:rPr>
              <a:t>Integrated Development Environment</a:t>
            </a:r>
            <a:r>
              <a:rPr lang="en-US" sz="2400">
                <a:solidFill>
                  <a:schemeClr val="accent4"/>
                </a:solidFill>
              </a:rPr>
              <a:t>)</a:t>
            </a:r>
            <a:r>
              <a:rPr lang="en-US" sz="2400"/>
              <a:t>, it provides everything you need during developing R programs.</a:t>
            </a:r>
            <a:endParaRPr sz="2400"/>
          </a:p>
        </p:txBody>
      </p:sp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8962" y="2468933"/>
            <a:ext cx="5594838" cy="38087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 txBox="1"/>
          <p:nvPr/>
        </p:nvSpPr>
        <p:spPr>
          <a:xfrm>
            <a:off x="838200" y="2713771"/>
            <a:ext cx="3751306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A good IDE provides functionality of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code editor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code execution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execution result viewer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debugging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file management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dependency management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etc.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1261656" y="5631377"/>
            <a:ext cx="439615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you develop R programs without an IDE,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 have to integrate tools by your own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p2"/>
          <p:cNvCxnSpPr/>
          <p:nvPr/>
        </p:nvCxnSpPr>
        <p:spPr>
          <a:xfrm>
            <a:off x="5152292" y="5495192"/>
            <a:ext cx="505518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0" y="2000495"/>
            <a:ext cx="2951285" cy="22373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300"/>
              <a:buFont typeface="Calibri"/>
              <a:buNone/>
            </a:pPr>
            <a:r>
              <a:rPr b="1" lang="en-US" sz="5300">
                <a:solidFill>
                  <a:schemeClr val="accent4"/>
                </a:solidFill>
              </a:rPr>
              <a:t>RStudio </a:t>
            </a:r>
            <a:br>
              <a:rPr lang="en-US"/>
            </a:br>
            <a:r>
              <a:rPr lang="en-US" sz="4000"/>
              <a:t>UI Overview</a:t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2019" y="0"/>
            <a:ext cx="90899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6994" y="0"/>
            <a:ext cx="908998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4"/>
          <p:cNvSpPr txBox="1"/>
          <p:nvPr>
            <p:ph type="title"/>
          </p:nvPr>
        </p:nvSpPr>
        <p:spPr>
          <a:xfrm>
            <a:off x="0" y="2000495"/>
            <a:ext cx="2951285" cy="22373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300"/>
              <a:buFont typeface="Calibri"/>
              <a:buNone/>
            </a:pPr>
            <a:r>
              <a:rPr b="1" lang="en-US" sz="5300">
                <a:solidFill>
                  <a:schemeClr val="accent4"/>
                </a:solidFill>
              </a:rPr>
              <a:t>RStudio </a:t>
            </a:r>
            <a:br>
              <a:rPr lang="en-US"/>
            </a:br>
            <a:r>
              <a:rPr lang="en-US" sz="4000"/>
              <a:t>UI Overview</a:t>
            </a: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3106994" y="562709"/>
            <a:ext cx="4639029" cy="3613638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7901732" y="2000495"/>
            <a:ext cx="374552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Editor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rPr>
              <a:t>Place for programming R or writing document</a:t>
            </a:r>
            <a:endParaRPr sz="18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1122485" y="3837793"/>
            <a:ext cx="176725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(cont.)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6994" y="0"/>
            <a:ext cx="908998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 txBox="1"/>
          <p:nvPr>
            <p:ph type="title"/>
          </p:nvPr>
        </p:nvSpPr>
        <p:spPr>
          <a:xfrm>
            <a:off x="0" y="2000495"/>
            <a:ext cx="2951285" cy="22373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300"/>
              <a:buFont typeface="Calibri"/>
              <a:buNone/>
            </a:pPr>
            <a:r>
              <a:rPr b="1" lang="en-US" sz="5300">
                <a:solidFill>
                  <a:schemeClr val="accent4"/>
                </a:solidFill>
              </a:rPr>
              <a:t>RStudio </a:t>
            </a:r>
            <a:br>
              <a:rPr lang="en-US"/>
            </a:br>
            <a:r>
              <a:rPr lang="en-US" sz="4000"/>
              <a:t>UI Overview</a:t>
            </a:r>
            <a:endParaRPr/>
          </a:p>
        </p:txBody>
      </p:sp>
      <p:sp>
        <p:nvSpPr>
          <p:cNvPr id="117" name="Google Shape;117;p5"/>
          <p:cNvSpPr/>
          <p:nvPr/>
        </p:nvSpPr>
        <p:spPr>
          <a:xfrm>
            <a:off x="3106994" y="4202725"/>
            <a:ext cx="4639029" cy="2620107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"/>
          <p:cNvSpPr txBox="1"/>
          <p:nvPr/>
        </p:nvSpPr>
        <p:spPr>
          <a:xfrm>
            <a:off x="3772089" y="3119194"/>
            <a:ext cx="374552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Console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rPr>
              <a:t>Interface to execute commands and view results, logs, error messages, etc.</a:t>
            </a:r>
            <a:endParaRPr sz="18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 txBox="1"/>
          <p:nvPr/>
        </p:nvSpPr>
        <p:spPr>
          <a:xfrm>
            <a:off x="1122485" y="3837793"/>
            <a:ext cx="176725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(cont.)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6994" y="0"/>
            <a:ext cx="908998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>
            <p:ph type="title"/>
          </p:nvPr>
        </p:nvSpPr>
        <p:spPr>
          <a:xfrm>
            <a:off x="0" y="2000495"/>
            <a:ext cx="2951285" cy="22373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300"/>
              <a:buFont typeface="Calibri"/>
              <a:buNone/>
            </a:pPr>
            <a:r>
              <a:rPr b="1" lang="en-US" sz="5300">
                <a:solidFill>
                  <a:schemeClr val="accent4"/>
                </a:solidFill>
              </a:rPr>
              <a:t>RStudio </a:t>
            </a:r>
            <a:br>
              <a:rPr lang="en-US"/>
            </a:br>
            <a:r>
              <a:rPr lang="en-US" sz="4000"/>
              <a:t>UI Overview</a:t>
            </a:r>
            <a:endParaRPr/>
          </a:p>
        </p:txBody>
      </p:sp>
      <p:sp>
        <p:nvSpPr>
          <p:cNvPr id="126" name="Google Shape;126;p6"/>
          <p:cNvSpPr/>
          <p:nvPr/>
        </p:nvSpPr>
        <p:spPr>
          <a:xfrm>
            <a:off x="7720783" y="589087"/>
            <a:ext cx="4471218" cy="2734405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6"/>
          <p:cNvSpPr txBox="1"/>
          <p:nvPr/>
        </p:nvSpPr>
        <p:spPr>
          <a:xfrm>
            <a:off x="3648808" y="1903536"/>
            <a:ext cx="400068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Environment Information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rPr>
              <a:t>List variable values, records previously executed code, show data connections</a:t>
            </a:r>
            <a:endParaRPr sz="18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"/>
          <p:cNvSpPr txBox="1"/>
          <p:nvPr/>
        </p:nvSpPr>
        <p:spPr>
          <a:xfrm>
            <a:off x="1122485" y="3837793"/>
            <a:ext cx="176725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(cont.)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6994" y="0"/>
            <a:ext cx="908998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7"/>
          <p:cNvSpPr txBox="1"/>
          <p:nvPr>
            <p:ph type="title"/>
          </p:nvPr>
        </p:nvSpPr>
        <p:spPr>
          <a:xfrm>
            <a:off x="0" y="2000495"/>
            <a:ext cx="2951285" cy="22373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300"/>
              <a:buFont typeface="Calibri"/>
              <a:buNone/>
            </a:pPr>
            <a:r>
              <a:rPr b="1" lang="en-US" sz="5300">
                <a:solidFill>
                  <a:schemeClr val="accent4"/>
                </a:solidFill>
              </a:rPr>
              <a:t>RStudio </a:t>
            </a:r>
            <a:br>
              <a:rPr lang="en-US"/>
            </a:br>
            <a:r>
              <a:rPr lang="en-US" sz="4000"/>
              <a:t>UI Overview</a:t>
            </a:r>
            <a:endParaRPr/>
          </a:p>
        </p:txBody>
      </p:sp>
      <p:sp>
        <p:nvSpPr>
          <p:cNvPr id="135" name="Google Shape;135;p7"/>
          <p:cNvSpPr/>
          <p:nvPr/>
        </p:nvSpPr>
        <p:spPr>
          <a:xfrm>
            <a:off x="7720782" y="3358664"/>
            <a:ext cx="4471218" cy="3499336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7"/>
          <p:cNvSpPr txBox="1"/>
          <p:nvPr/>
        </p:nvSpPr>
        <p:spPr>
          <a:xfrm>
            <a:off x="7720782" y="2259625"/>
            <a:ext cx="400068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Other Useful Tools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rPr>
              <a:t>Manage files, display plots &amp; figures, list software packages, show user manual, …</a:t>
            </a:r>
            <a:endParaRPr sz="18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7"/>
          <p:cNvSpPr txBox="1"/>
          <p:nvPr/>
        </p:nvSpPr>
        <p:spPr>
          <a:xfrm>
            <a:off x="1122485" y="3837793"/>
            <a:ext cx="176725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(cont.)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Now Try Yourself: Hello World !</a:t>
            </a:r>
            <a:endParaRPr/>
          </a:p>
        </p:txBody>
      </p:sp>
      <p:sp>
        <p:nvSpPr>
          <p:cNvPr id="143" name="Google Shape;143;p8"/>
          <p:cNvSpPr txBox="1"/>
          <p:nvPr>
            <p:ph idx="1" type="body"/>
          </p:nvPr>
        </p:nvSpPr>
        <p:spPr>
          <a:xfrm>
            <a:off x="838200" y="1825625"/>
            <a:ext cx="5070231" cy="43114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STEPS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lang="en-US"/>
              <a:t>create a new R script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lang="en-US"/>
              <a:t>write (paste) R program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lang="en-US"/>
              <a:t>run code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lang="en-US"/>
              <a:t>check variable value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lang="en-US"/>
              <a:t>check output of execution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AutoNum type="arabicPeriod"/>
            </a:pPr>
            <a:r>
              <a:rPr lang="en-US"/>
              <a:t>check rendered plots</a:t>
            </a:r>
            <a:endParaRPr/>
          </a:p>
          <a:p>
            <a:pPr indent="-3365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Now Try Yourself: Hello World !</a:t>
            </a:r>
            <a:endParaRPr/>
          </a:p>
        </p:txBody>
      </p:sp>
      <p:sp>
        <p:nvSpPr>
          <p:cNvPr id="149" name="Google Shape;149;p9"/>
          <p:cNvSpPr txBox="1"/>
          <p:nvPr>
            <p:ph idx="1" type="body"/>
          </p:nvPr>
        </p:nvSpPr>
        <p:spPr>
          <a:xfrm>
            <a:off x="838200" y="1825625"/>
            <a:ext cx="4322885" cy="662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</a:pPr>
            <a:r>
              <a:rPr b="1" lang="en-US">
                <a:solidFill>
                  <a:srgbClr val="FFC000"/>
                </a:solidFill>
              </a:rPr>
              <a:t>STEP</a:t>
            </a:r>
            <a:r>
              <a:rPr lang="en-US"/>
              <a:t> create a new R script</a:t>
            </a:r>
            <a:endParaRPr/>
          </a:p>
        </p:txBody>
      </p:sp>
      <p:pic>
        <p:nvPicPr>
          <p:cNvPr id="150" name="Google Shape;15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79831" y="1825625"/>
            <a:ext cx="6222024" cy="482206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9"/>
          <p:cNvSpPr txBox="1"/>
          <p:nvPr/>
        </p:nvSpPr>
        <p:spPr>
          <a:xfrm>
            <a:off x="838200" y="2751990"/>
            <a:ext cx="4396154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create new </a:t>
            </a:r>
            <a:r>
              <a:rPr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R script</a:t>
            </a: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by click </a:t>
            </a:r>
            <a:r>
              <a:rPr i="1"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“new”</a:t>
            </a: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button,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</a:t>
            </a:r>
            <a:r>
              <a:rPr i="1"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“R Script”</a:t>
            </a: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you can do this in menu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“File -&gt; New File -&gt; R Script”</a:t>
            </a:r>
            <a:endParaRPr i="1" sz="1800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56933" y="2804745"/>
            <a:ext cx="400106" cy="304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佈景主題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2020-09-12T07:54:34Z</dcterms:created>
  <dc:creator>CrashedBboy</dc:creator>
</cp:coreProperties>
</file>